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2" r:id="rId3"/>
  </p:sldMasterIdLst>
  <p:notesMasterIdLst>
    <p:notesMasterId r:id="rId43"/>
  </p:notesMasterIdLst>
  <p:sldIdLst>
    <p:sldId id="381" r:id="rId4"/>
    <p:sldId id="561" r:id="rId5"/>
    <p:sldId id="629" r:id="rId6"/>
    <p:sldId id="563" r:id="rId7"/>
    <p:sldId id="511" r:id="rId8"/>
    <p:sldId id="595" r:id="rId9"/>
    <p:sldId id="570" r:id="rId10"/>
    <p:sldId id="324" r:id="rId11"/>
    <p:sldId id="389" r:id="rId12"/>
    <p:sldId id="493" r:id="rId13"/>
    <p:sldId id="458" r:id="rId14"/>
    <p:sldId id="390" r:id="rId15"/>
    <p:sldId id="426" r:id="rId16"/>
    <p:sldId id="311" r:id="rId17"/>
    <p:sldId id="596" r:id="rId18"/>
    <p:sldId id="534" r:id="rId19"/>
    <p:sldId id="466" r:id="rId20"/>
    <p:sldId id="566" r:id="rId21"/>
    <p:sldId id="567" r:id="rId22"/>
    <p:sldId id="568" r:id="rId23"/>
    <p:sldId id="535" r:id="rId24"/>
    <p:sldId id="549" r:id="rId25"/>
    <p:sldId id="571" r:id="rId26"/>
    <p:sldId id="536" r:id="rId27"/>
    <p:sldId id="537" r:id="rId28"/>
    <p:sldId id="538" r:id="rId29"/>
    <p:sldId id="541" r:id="rId30"/>
    <p:sldId id="564" r:id="rId31"/>
    <p:sldId id="565" r:id="rId32"/>
    <p:sldId id="543" r:id="rId33"/>
    <p:sldId id="597" r:id="rId34"/>
    <p:sldId id="544" r:id="rId35"/>
    <p:sldId id="623" r:id="rId36"/>
    <p:sldId id="624" r:id="rId37"/>
    <p:sldId id="625" r:id="rId38"/>
    <p:sldId id="626" r:id="rId39"/>
    <p:sldId id="627" r:id="rId40"/>
    <p:sldId id="628" r:id="rId41"/>
    <p:sldId id="350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20" y="198"/>
      </p:cViewPr>
      <p:guideLst>
        <p:guide orient="horz" pos="20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enjoy.ke.qq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enjoy.ke.qq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3832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>
                <a:hlinkClick r:id="rId3"/>
              </a:rPr>
              <a:t>http://enjoy.ke.qq.com/</a:t>
            </a:r>
            <a:endParaRPr lang="zh-CN" altLang="en-US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/>
              <a:t>921908169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3832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>
                <a:hlinkClick r:id="rId3"/>
              </a:rPr>
              <a:t>http://enjoy.ke.qq.com/</a:t>
            </a:r>
            <a:endParaRPr lang="zh-CN" altLang="en-US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/>
              <a:t>921908169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  <a:t>2019/1/31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7.jpe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4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10" Type="http://schemas.openxmlformats.org/officeDocument/2006/relationships/tags" Target="../tags/tag119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jpe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4.xml"/><Relationship Id="rId4" Type="http://schemas.openxmlformats.org/officeDocument/2006/relationships/tags" Target="../tags/tag1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3.jpeg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1.xml"/><Relationship Id="rId4" Type="http://schemas.openxmlformats.org/officeDocument/2006/relationships/tags" Target="../tags/tag14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.qzone.qq.com/2470523467/311" TargetMode="External"/><Relationship Id="rId3" Type="http://schemas.openxmlformats.org/officeDocument/2006/relationships/tags" Target="../tags/tag144.xml"/><Relationship Id="rId7" Type="http://schemas.openxmlformats.org/officeDocument/2006/relationships/hyperlink" Target="https://ke.qq.com/course/287404?tuin=26609d6" TargetMode="Externa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4" Type="http://schemas.openxmlformats.org/officeDocument/2006/relationships/tags" Target="../tags/tag145.xml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10" Type="http://schemas.openxmlformats.org/officeDocument/2006/relationships/tags" Target="../tags/tag17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10" Type="http://schemas.openxmlformats.org/officeDocument/2006/relationships/tags" Target="../tags/tag37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hyperlink" Target="https://developer.android.com/studio/preview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166814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高级必备秘密武器</a:t>
            </a:r>
            <a:endParaRPr lang="en-US" altLang="zh-CN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Navigation</a:t>
            </a:r>
            <a:endParaRPr lang="zh-CN" altLang="zh-CN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92877" cy="369332"/>
            <a:chOff x="1139058" y="5604513"/>
            <a:chExt cx="4093013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8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2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71440" y="3587115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20:05</a:t>
            </a:r>
            <a:r>
              <a:rPr lang="zh-CN" altLang="en-US"/>
              <a:t>正式上课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877" y="127399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三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新建导航视图</a:t>
            </a:r>
          </a:p>
        </p:txBody>
      </p:sp>
      <p:sp>
        <p:nvSpPr>
          <p:cNvPr id="16" name="矩形 15"/>
          <p:cNvSpPr/>
          <p:nvPr/>
        </p:nvSpPr>
        <p:spPr>
          <a:xfrm>
            <a:off x="554877" y="1909909"/>
            <a:ext cx="4321996" cy="1710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目录下新建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文件夹，然后新建一个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的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resource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Mobile_navigation.xml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 添加导航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Action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73" y="1849596"/>
            <a:ext cx="7315127" cy="3786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7187833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导航路线规划图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877" y="1571004"/>
            <a:ext cx="5869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声明这个</a:t>
            </a:r>
            <a:r>
              <a:rPr lang="en-US" altLang="zh-CN" dirty="0">
                <a:solidFill>
                  <a:srgbClr val="00B0F0"/>
                </a:solidFill>
              </a:rPr>
              <a:t>id</a:t>
            </a:r>
            <a:r>
              <a:rPr lang="zh-CN" altLang="en-US" dirty="0">
                <a:solidFill>
                  <a:srgbClr val="00B0F0"/>
                </a:solidFill>
              </a:rPr>
              <a:t>对应的 </a:t>
            </a:r>
            <a:r>
              <a:rPr lang="en-US" altLang="zh-CN" b="1" dirty="0">
                <a:solidFill>
                  <a:srgbClr val="00B0F0"/>
                </a:solidFill>
              </a:rPr>
              <a:t>Destination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会被作为 </a:t>
            </a:r>
            <a:r>
              <a:rPr lang="zh-CN" altLang="en-US" b="1" dirty="0">
                <a:solidFill>
                  <a:srgbClr val="00B0F0"/>
                </a:solidFill>
              </a:rPr>
              <a:t>默认布局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加载到</a:t>
            </a:r>
            <a:r>
              <a:rPr lang="en-US" altLang="zh-CN" dirty="0">
                <a:solidFill>
                  <a:srgbClr val="00B0F0"/>
                </a:solidFill>
              </a:rPr>
              <a:t>Activity</a:t>
            </a:r>
            <a:r>
              <a:rPr lang="zh-CN" altLang="en-US" dirty="0">
                <a:solidFill>
                  <a:srgbClr val="00B0F0"/>
                </a:solidFill>
              </a:rPr>
              <a:t>中</a:t>
            </a:r>
          </a:p>
        </p:txBody>
      </p:sp>
      <p:sp>
        <p:nvSpPr>
          <p:cNvPr id="7" name="矩形 6"/>
          <p:cNvSpPr/>
          <p:nvPr/>
        </p:nvSpPr>
        <p:spPr>
          <a:xfrm>
            <a:off x="554877" y="2315336"/>
            <a:ext cx="4134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Action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标签：声明导航的行为</a:t>
            </a:r>
            <a:endParaRPr lang="zh-CN" altLang="en-US" sz="2400" b="1" i="0" dirty="0">
              <a:solidFill>
                <a:srgbClr val="00B0F0"/>
              </a:solidFill>
              <a:effectLst/>
              <a:latin typeface="-apple-system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877" y="4341890"/>
            <a:ext cx="46266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</a:rPr>
              <a:t>app:destination</a:t>
            </a:r>
            <a:r>
              <a:rPr lang="en-US" altLang="zh-CN" b="1" dirty="0">
                <a:solidFill>
                  <a:srgbClr val="00B0F0"/>
                </a:solidFill>
              </a:rPr>
              <a:t>="@+id/</a:t>
            </a:r>
            <a:r>
              <a:rPr lang="en-US" altLang="zh-CN" b="1" dirty="0" err="1">
                <a:solidFill>
                  <a:srgbClr val="00B0F0"/>
                </a:solidFill>
              </a:rPr>
              <a:t>oneFragment2</a:t>
            </a:r>
            <a:r>
              <a:rPr lang="en-US" altLang="zh-CN" b="1" dirty="0">
                <a:solidFill>
                  <a:srgbClr val="00B0F0"/>
                </a:solidFill>
              </a:rPr>
              <a:t>"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2961525"/>
            <a:ext cx="67297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android</a:t>
            </a:r>
            <a:r>
              <a:rPr lang="en-US" altLang="zh-CN" b="1" dirty="0" err="1">
                <a:solidFill>
                  <a:srgbClr val="BABABA"/>
                </a:solidFill>
              </a:rPr>
              <a:t>:id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action_oneFragment1_to_oneFragment2</a:t>
            </a:r>
            <a:r>
              <a:rPr lang="en-US" altLang="zh-CN" b="1" dirty="0">
                <a:solidFill>
                  <a:srgbClr val="6A8759"/>
                </a:solidFill>
              </a:rPr>
              <a:t>"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554877" y="34209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Action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唯一的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标识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，在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的某个点击事件中，我们通过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指向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对应的行为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7318" y="4851078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声明了这个行为导航的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（目的地）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1044592"/>
            <a:ext cx="52482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app</a:t>
            </a:r>
            <a:r>
              <a:rPr lang="en-US" altLang="zh-CN" b="1" dirty="0" err="1">
                <a:solidFill>
                  <a:srgbClr val="BABABA"/>
                </a:solidFill>
              </a:rPr>
              <a:t>:startDestination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oneFragment1</a:t>
            </a:r>
            <a:r>
              <a:rPr lang="en-US" altLang="zh-CN" dirty="0">
                <a:solidFill>
                  <a:srgbClr val="6A8759"/>
                </a:solidFill>
              </a:rPr>
              <a:t>”</a:t>
            </a:r>
          </a:p>
        </p:txBody>
      </p:sp>
      <p:sp>
        <p:nvSpPr>
          <p:cNvPr id="17" name="矩形 16"/>
          <p:cNvSpPr/>
          <p:nvPr/>
        </p:nvSpPr>
        <p:spPr>
          <a:xfrm>
            <a:off x="588722" y="5360266"/>
            <a:ext cx="40627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app:popUpTo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="@id/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oneFragment1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7318" y="5819545"/>
            <a:ext cx="442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导航行为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将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返回到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对应的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1548130"/>
            <a:ext cx="4420870" cy="199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877" y="1232899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四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在根页面添加导航页面容器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" y="1943287"/>
            <a:ext cx="8432800" cy="393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877" y="1356189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五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最后，添加导航跳转事件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09" y="2046150"/>
            <a:ext cx="7721600" cy="196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6265021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导航界面的容器</a:t>
            </a: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" y="1756024"/>
            <a:ext cx="8470900" cy="2374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877" y="1132092"/>
            <a:ext cx="8470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4F4F4F"/>
                </a:solidFill>
                <a:latin typeface="-apple-system" charset="0"/>
              </a:rPr>
              <a:t>NavHostFragment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内部实例化了一个</a:t>
            </a:r>
            <a:r>
              <a:rPr lang="en-US" altLang="zh-CN" dirty="0" err="1">
                <a:solidFill>
                  <a:srgbClr val="4F4F4F"/>
                </a:solidFill>
                <a:latin typeface="-apple-system" charset="0"/>
              </a:rPr>
              <a:t>FrameLayout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,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ViewGroup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的载体，导航并展示其它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3055" y="4262984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app:defaultNavHost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</a:t>
            </a: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true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18675" y="4262471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拦截系统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Back</a:t>
            </a:r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键的点击事件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055" y="5285776"/>
            <a:ext cx="543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app:navGraph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=”@navigation/</a:t>
            </a: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mobile_navigation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98167" y="5787168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导航并展示对应的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Fragment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16465" y="4632395"/>
            <a:ext cx="4628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必须重写</a:t>
            </a:r>
            <a:r>
              <a:rPr lang="en-US" altLang="zh-CN" dirty="0">
                <a:solidFill>
                  <a:srgbClr val="FF0000"/>
                </a:solidFill>
                <a:latin typeface="-apple-system" charset="0"/>
              </a:rPr>
              <a:t> Activity</a:t>
            </a:r>
            <a:r>
              <a:rPr lang="zh-CN" altLang="en-US" dirty="0">
                <a:solidFill>
                  <a:srgbClr val="FF0000"/>
                </a:solidFill>
                <a:latin typeface="-apple-system" charset="0"/>
              </a:rPr>
              <a:t>的 </a:t>
            </a:r>
            <a:r>
              <a:rPr lang="en-US" altLang="zh-CN" b="1" dirty="0" err="1">
                <a:solidFill>
                  <a:srgbClr val="FF0000"/>
                </a:solidFill>
                <a:latin typeface="-apple-system" charset="0"/>
              </a:rPr>
              <a:t>onSupportNavigateUp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()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</a:p>
        </p:txBody>
      </p:sp>
      <p:sp>
        <p:nvSpPr>
          <p:cNvPr id="8" name="矩形 7"/>
          <p:cNvSpPr/>
          <p:nvPr/>
        </p:nvSpPr>
        <p:spPr>
          <a:xfrm>
            <a:off x="6276847" y="267642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HQETWQH6R{MZG`951OBK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20" y="16510"/>
            <a:ext cx="6104890" cy="66001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14095" y="5039360"/>
            <a:ext cx="3554095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>
                <a:solidFill>
                  <a:schemeClr val="accent4"/>
                </a:solidFill>
                <a:effectLst/>
              </a:rPr>
              <a:t>1.</a:t>
            </a:r>
            <a:r>
              <a:rPr lang="zh-CN" altLang="en-US">
                <a:solidFill>
                  <a:schemeClr val="accent4"/>
                </a:solidFill>
                <a:effectLst/>
              </a:rPr>
              <a:t>导航规则如何制定，有谁制定？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84250" y="5407660"/>
            <a:ext cx="2411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2.</a:t>
            </a:r>
            <a:r>
              <a:rPr lang="zh-CN" alt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有谁管理这些规则？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35" y="1060450"/>
            <a:ext cx="2428875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源码浅析</a:t>
            </a:r>
            <a:endParaRPr 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4877" y="116953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NavHostFragment</a:t>
            </a:r>
            <a:endParaRPr lang="en-US" altLang="zh-CN" b="1" i="0" dirty="0">
              <a:solidFill>
                <a:srgbClr val="4F4F4F"/>
              </a:solidFill>
              <a:effectLst/>
              <a:latin typeface="-apple-system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1670600"/>
            <a:ext cx="4622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-apple-system" charset="0"/>
              </a:rPr>
              <a:t>作为</a:t>
            </a:r>
            <a:r>
              <a:rPr lang="en-US" altLang="zh-CN" dirty="0">
                <a:latin typeface="-apple-system" charset="0"/>
              </a:rPr>
              <a:t>Activity</a:t>
            </a:r>
            <a:r>
              <a:rPr lang="zh-CN" altLang="en-US" dirty="0">
                <a:latin typeface="-apple-system" charset="0"/>
              </a:rPr>
              <a:t>导航界面的载体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-apple-system" charset="0"/>
              </a:rPr>
              <a:t>管理并控制导航的行为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0" y="116606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b="1" dirty="0">
                <a:solidFill>
                  <a:srgbClr val="4F4F4F"/>
                </a:solidFill>
                <a:latin typeface="-apple-system" charset="0"/>
              </a:rPr>
              <a:t>NavHost</a:t>
            </a:r>
            <a:r>
              <a:rPr lang="is-I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zh-CN" altLang="is-IS" dirty="0">
                <a:solidFill>
                  <a:srgbClr val="4F4F4F"/>
                </a:solidFill>
                <a:latin typeface="-apple-system" charset="0"/>
              </a:rPr>
              <a:t>接口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96000" y="164907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getNavController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()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4877" y="2365358"/>
            <a:ext cx="1616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NavController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2761588"/>
            <a:ext cx="5715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对</a:t>
            </a:r>
            <a:r>
              <a:rPr lang="en-US" altLang="zh-CN" dirty="0">
                <a:latin typeface="-apple-system" charset="0"/>
              </a:rPr>
              <a:t>navigation</a:t>
            </a:r>
            <a:r>
              <a:rPr lang="zh-CN" altLang="en-US" dirty="0">
                <a:latin typeface="-apple-system" charset="0"/>
              </a:rPr>
              <a:t>资源文件夹下</a:t>
            </a:r>
            <a:r>
              <a:rPr lang="en-US" altLang="zh-CN" dirty="0" err="1">
                <a:latin typeface="-apple-system" charset="0"/>
              </a:rPr>
              <a:t>nav_graph.xml</a:t>
            </a:r>
            <a:r>
              <a:rPr lang="zh-CN" altLang="en-US" dirty="0">
                <a:latin typeface="-apple-system" charset="0"/>
              </a:rPr>
              <a:t>的 </a:t>
            </a:r>
            <a:r>
              <a:rPr lang="zh-CN" altLang="en-US" b="1" dirty="0">
                <a:latin typeface="-apple-system" charset="0"/>
              </a:rPr>
              <a:t>解析</a:t>
            </a:r>
            <a:endParaRPr lang="en-US" altLang="zh-CN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通过解析</a:t>
            </a:r>
            <a:r>
              <a:rPr lang="en-US" altLang="zh-CN" dirty="0">
                <a:latin typeface="-apple-system" charset="0"/>
              </a:rPr>
              <a:t>xml</a:t>
            </a:r>
            <a:r>
              <a:rPr lang="zh-CN" altLang="en-US" dirty="0">
                <a:latin typeface="-apple-system" charset="0"/>
              </a:rPr>
              <a:t>，获取所有 </a:t>
            </a:r>
            <a:r>
              <a:rPr lang="en-US" altLang="zh-CN" b="1" dirty="0">
                <a:latin typeface="-apple-system" charset="0"/>
              </a:rPr>
              <a:t>Destination</a:t>
            </a:r>
            <a:r>
              <a:rPr lang="zh-CN" altLang="en-US" dirty="0">
                <a:latin typeface="-apple-system" charset="0"/>
              </a:rPr>
              <a:t>（目标点）的 </a:t>
            </a:r>
            <a:r>
              <a:rPr lang="zh-CN" altLang="en-US" b="1" dirty="0">
                <a:latin typeface="-apple-system" charset="0"/>
              </a:rPr>
              <a:t>引用</a:t>
            </a:r>
            <a:r>
              <a:rPr lang="zh-CN" altLang="en-US" dirty="0">
                <a:latin typeface="-apple-system" charset="0"/>
              </a:rPr>
              <a:t> 或者 </a:t>
            </a:r>
            <a:r>
              <a:rPr lang="en-US" altLang="zh-CN" b="1" dirty="0">
                <a:latin typeface="-apple-system" charset="0"/>
              </a:rPr>
              <a:t>Class</a:t>
            </a:r>
            <a:r>
              <a:rPr lang="zh-CN" altLang="en-US" b="1" dirty="0">
                <a:latin typeface="-apple-system" charset="0"/>
              </a:rPr>
              <a:t>的引用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记录当前栈中 </a:t>
            </a:r>
            <a:r>
              <a:rPr lang="en-US" altLang="zh-CN" b="1" dirty="0">
                <a:latin typeface="-apple-system" charset="0"/>
              </a:rPr>
              <a:t>Fragment</a:t>
            </a:r>
            <a:r>
              <a:rPr lang="zh-CN" altLang="en-US" b="1" dirty="0">
                <a:latin typeface="-apple-system" charset="0"/>
              </a:rPr>
              <a:t>的顺序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管理控制 </a:t>
            </a:r>
            <a:r>
              <a:rPr lang="zh-CN" altLang="en-US" b="1" dirty="0">
                <a:latin typeface="-apple-system" charset="0"/>
              </a:rPr>
              <a:t>导航行为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0" y="2365358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b="1" dirty="0">
                <a:solidFill>
                  <a:srgbClr val="4F4F4F"/>
                </a:solidFill>
                <a:latin typeface="-apple-system" charset="0"/>
              </a:rPr>
              <a:t>Navigator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(</a:t>
            </a:r>
            <a:r>
              <a:rPr lang="zh-CN" altLang="it-IT" dirty="0">
                <a:solidFill>
                  <a:srgbClr val="4F4F4F"/>
                </a:solidFill>
                <a:latin typeface="-apple-system" charset="0"/>
              </a:rPr>
              <a:t>导航者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) 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96000" y="27829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能够实例化对应的 </a:t>
            </a:r>
            <a:r>
              <a:rPr lang="en-US" altLang="zh-CN" b="1" dirty="0" err="1">
                <a:latin typeface="-apple-system" charset="0"/>
              </a:rPr>
              <a:t>NavDestination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能够指定导航</a:t>
            </a:r>
            <a:endParaRPr lang="en-US" altLang="zh-CN" dirty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能够后退导航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4877" y="449890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NavDestination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59183" y="49821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无论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也好，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Activity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也罢，只要实现了这个接口，对于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NavController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来讲，他们都是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（目标点）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而已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规划图存储结构 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848" y="1063037"/>
            <a:ext cx="7701004" cy="54004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4655" y="1212850"/>
            <a:ext cx="566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导航规划图在内存中是以什么形式存在？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导航规划图加载流程</a:t>
            </a: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$SN)8CP79~8[WH~BR3HEG4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345" y="-695960"/>
            <a:ext cx="6276340" cy="7019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4710" y="1441450"/>
            <a:ext cx="4956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导航规划图何时被加载？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4710" y="3855085"/>
            <a:ext cx="2809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如何加载？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如何实现导航？</a:t>
            </a: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1A]FNPJJSTWE%18QDQZO2R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75" y="-130175"/>
            <a:ext cx="6523990" cy="5942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什么是栈？</a:t>
            </a: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190" y="2684145"/>
            <a:ext cx="2980690" cy="1990725"/>
          </a:xfrm>
          <a:prstGeom prst="rect">
            <a:avLst/>
          </a:prstGeom>
        </p:spPr>
      </p:pic>
      <p:pic>
        <p:nvPicPr>
          <p:cNvPr id="4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49" y="1503219"/>
            <a:ext cx="3854450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什么是栈？</a:t>
            </a: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矩形 3"/>
          <p:cNvSpPr/>
          <p:nvPr/>
        </p:nvSpPr>
        <p:spPr>
          <a:xfrm>
            <a:off x="554877" y="2038286"/>
            <a:ext cx="3907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先进后出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(FILO, First In Last Out)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4877" y="2501919"/>
            <a:ext cx="4905510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向栈中添加</a:t>
            </a:r>
            <a:r>
              <a:rPr lang="en-US" altLang="zh-CN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/</a:t>
            </a:r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删除数据时，只能从栈顶进行操作</a:t>
            </a:r>
          </a:p>
        </p:txBody>
      </p:sp>
      <p:sp>
        <p:nvSpPr>
          <p:cNvPr id="6" name="矩形 5"/>
          <p:cNvSpPr/>
          <p:nvPr/>
        </p:nvSpPr>
        <p:spPr>
          <a:xfrm>
            <a:off x="554877" y="38315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栈通常包括的三种操作：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、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peek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、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向栈中添加元素。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peek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返回栈顶元素。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返回并删除栈顶元素的操作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17133" y="298472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417132" y="265070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417132" y="2284792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11413" y="3069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11413" y="2298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</a:p>
        </p:txBody>
      </p:sp>
      <p:cxnSp>
        <p:nvCxnSpPr>
          <p:cNvPr id="10" name="直线箭头连接符 9"/>
          <p:cNvCxnSpPr>
            <a:stCxn id="19" idx="3"/>
            <a:endCxn id="15" idx="1"/>
          </p:cNvCxnSpPr>
          <p:nvPr/>
        </p:nvCxnSpPr>
        <p:spPr>
          <a:xfrm flipV="1">
            <a:off x="8257744" y="2466725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8" idx="3"/>
            <a:endCxn id="7" idx="1"/>
          </p:cNvCxnSpPr>
          <p:nvPr/>
        </p:nvCxnSpPr>
        <p:spPr>
          <a:xfrm flipV="1">
            <a:off x="8257744" y="316665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263685" y="403108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栈中数据依次是：</a:t>
            </a:r>
            <a:r>
              <a:rPr kumimoji="1" lang="en-US" altLang="zh-CN" dirty="0"/>
              <a:t>30--&gt;20--&gt;10</a:t>
            </a:r>
            <a:endParaRPr kumimoji="1"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 flipH="1" flipV="1">
            <a:off x="9408545" y="2072730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 flipH="1" flipV="1">
            <a:off x="10771556" y="207058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出栈操作</a:t>
            </a: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矩形 5"/>
          <p:cNvSpPr/>
          <p:nvPr/>
        </p:nvSpPr>
        <p:spPr>
          <a:xfrm>
            <a:off x="413209" y="1389987"/>
            <a:ext cx="6096000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出栈：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返回并删除栈顶元素的操作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07232" y="38604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707231" y="35264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07231" y="3160552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01512" y="3945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01512" y="31743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</a:p>
        </p:txBody>
      </p:sp>
      <p:cxnSp>
        <p:nvCxnSpPr>
          <p:cNvPr id="20" name="直线箭头连接符 19"/>
          <p:cNvCxnSpPr/>
          <p:nvPr/>
        </p:nvCxnSpPr>
        <p:spPr>
          <a:xfrm flipV="1">
            <a:off x="1547843" y="3342485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21" idx="3"/>
            <a:endCxn id="20" idx="1"/>
          </p:cNvCxnSpPr>
          <p:nvPr/>
        </p:nvCxnSpPr>
        <p:spPr>
          <a:xfrm flipV="1">
            <a:off x="1547843" y="40424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506961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出栈前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221019" y="384545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221018" y="351143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221018" y="3145525"/>
            <a:ext cx="1353787" cy="363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15299" y="39306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415299" y="3159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5061630" y="332745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5061630" y="4027386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20748" y="47987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出栈中</a:t>
            </a:r>
          </a:p>
        </p:txBody>
      </p:sp>
      <p:sp>
        <p:nvSpPr>
          <p:cNvPr id="32" name="矩形 31"/>
          <p:cNvSpPr/>
          <p:nvPr/>
        </p:nvSpPr>
        <p:spPr>
          <a:xfrm>
            <a:off x="9788477" y="40128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788476" y="36788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982757" y="4098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982757" y="36527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8629088" y="386908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8629088" y="41948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88476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出栈后</a:t>
            </a:r>
          </a:p>
        </p:txBody>
      </p:sp>
      <p:cxnSp>
        <p:nvCxnSpPr>
          <p:cNvPr id="11" name="曲线连接符 10"/>
          <p:cNvCxnSpPr/>
          <p:nvPr/>
        </p:nvCxnSpPr>
        <p:spPr>
          <a:xfrm rot="5400000" flipH="1" flipV="1">
            <a:off x="6710641" y="1996971"/>
            <a:ext cx="1329604" cy="955064"/>
          </a:xfrm>
          <a:prstGeom prst="curvedConnector3">
            <a:avLst>
              <a:gd name="adj1" fmla="val 1052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013737" y="5387149"/>
            <a:ext cx="925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出栈前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：栈顶元素是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30 --&gt; 20 --&gt; 10 </a:t>
            </a:r>
            <a:br>
              <a:rPr lang="zh-CN" altLang="en-US" dirty="0"/>
            </a:br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出栈后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出栈之后，栈顶元素变成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</a:t>
            </a:r>
            <a:endParaRPr lang="zh-CN" altLang="en-US" dirty="0"/>
          </a:p>
        </p:txBody>
      </p:sp>
      <p:cxnSp>
        <p:nvCxnSpPr>
          <p:cNvPr id="46" name="直线连接符 45"/>
          <p:cNvCxnSpPr/>
          <p:nvPr/>
        </p:nvCxnSpPr>
        <p:spPr>
          <a:xfrm flipH="1" flipV="1">
            <a:off x="9784182" y="3130943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 flipV="1">
            <a:off x="11134317" y="3115917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 flipH="1" flipV="1">
            <a:off x="2698644" y="2961370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/>
          <p:cNvCxnSpPr/>
          <p:nvPr/>
        </p:nvCxnSpPr>
        <p:spPr>
          <a:xfrm flipH="1" flipV="1">
            <a:off x="4050933" y="2961369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 flipH="1" flipV="1">
            <a:off x="6214585" y="2961369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H="1" flipV="1">
            <a:off x="7577599" y="294634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入栈操作</a:t>
            </a: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矩形 5"/>
          <p:cNvSpPr/>
          <p:nvPr/>
        </p:nvSpPr>
        <p:spPr>
          <a:xfrm>
            <a:off x="413209" y="13899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入栈：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向栈中添加元素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07232" y="38604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707231" y="35264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01512" y="3945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76805" y="34604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</a:p>
        </p:txBody>
      </p:sp>
      <p:cxnSp>
        <p:nvCxnSpPr>
          <p:cNvPr id="21" name="直线箭头连接符 20"/>
          <p:cNvCxnSpPr>
            <a:stCxn id="21" idx="3"/>
          </p:cNvCxnSpPr>
          <p:nvPr/>
        </p:nvCxnSpPr>
        <p:spPr>
          <a:xfrm flipV="1">
            <a:off x="1547843" y="40424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506961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入栈前</a:t>
            </a:r>
          </a:p>
        </p:txBody>
      </p:sp>
      <p:sp>
        <p:nvSpPr>
          <p:cNvPr id="24" name="矩形 23"/>
          <p:cNvSpPr/>
          <p:nvPr/>
        </p:nvSpPr>
        <p:spPr>
          <a:xfrm>
            <a:off x="6221019" y="384545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221018" y="351143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221018" y="3145525"/>
            <a:ext cx="1353787" cy="363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15299" y="39306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415299" y="3159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5061630" y="332745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5061630" y="4027386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20748" y="47987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入栈动作</a:t>
            </a:r>
          </a:p>
        </p:txBody>
      </p:sp>
      <p:sp>
        <p:nvSpPr>
          <p:cNvPr id="32" name="矩形 31"/>
          <p:cNvSpPr/>
          <p:nvPr/>
        </p:nvSpPr>
        <p:spPr>
          <a:xfrm>
            <a:off x="9788477" y="40128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788476" y="36788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982757" y="4098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982757" y="3410793"/>
            <a:ext cx="6463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栈顶</a:t>
            </a:r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8514153" y="3559843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8629088" y="41948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588206" y="49661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入栈后</a:t>
            </a:r>
          </a:p>
        </p:txBody>
      </p:sp>
      <p:cxnSp>
        <p:nvCxnSpPr>
          <p:cNvPr id="11" name="曲线连接符 10"/>
          <p:cNvCxnSpPr>
            <a:endCxn id="26" idx="0"/>
          </p:cNvCxnSpPr>
          <p:nvPr/>
        </p:nvCxnSpPr>
        <p:spPr>
          <a:xfrm rot="16200000" flipH="1">
            <a:off x="5588529" y="1836141"/>
            <a:ext cx="1664455" cy="954312"/>
          </a:xfrm>
          <a:prstGeom prst="curvedConnector3">
            <a:avLst>
              <a:gd name="adj1" fmla="val 12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13737" y="5387149"/>
            <a:ext cx="925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入栈前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：栈顶元素是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 </a:t>
            </a:r>
            <a:br>
              <a:rPr lang="zh-CN" altLang="en-US" dirty="0"/>
            </a:br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入栈后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入栈之后，栈顶元素变成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--&gt;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</a:t>
            </a:r>
            <a:endParaRPr lang="zh-CN" altLang="en-US" dirty="0"/>
          </a:p>
        </p:txBody>
      </p:sp>
      <p:cxnSp>
        <p:nvCxnSpPr>
          <p:cNvPr id="440" name="直线箭头连接符 439"/>
          <p:cNvCxnSpPr>
            <a:stCxn id="19" idx="3"/>
            <a:endCxn id="15" idx="1"/>
          </p:cNvCxnSpPr>
          <p:nvPr/>
        </p:nvCxnSpPr>
        <p:spPr>
          <a:xfrm>
            <a:off x="1523136" y="3645155"/>
            <a:ext cx="1184095" cy="6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矩形 444"/>
          <p:cNvSpPr/>
          <p:nvPr/>
        </p:nvSpPr>
        <p:spPr>
          <a:xfrm>
            <a:off x="9788475" y="3336357"/>
            <a:ext cx="1353787" cy="363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endParaRPr kumimoji="1" lang="zh-CN" altLang="en-US" dirty="0"/>
          </a:p>
        </p:txBody>
      </p:sp>
      <p:cxnSp>
        <p:nvCxnSpPr>
          <p:cNvPr id="447" name="直线连接符 446"/>
          <p:cNvCxnSpPr/>
          <p:nvPr/>
        </p:nvCxnSpPr>
        <p:spPr>
          <a:xfrm flipH="1" flipV="1">
            <a:off x="2707230" y="2957081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/>
          <p:cNvCxnSpPr/>
          <p:nvPr/>
        </p:nvCxnSpPr>
        <p:spPr>
          <a:xfrm flipH="1" flipV="1">
            <a:off x="6221016" y="2942054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/>
          <p:cNvCxnSpPr/>
          <p:nvPr/>
        </p:nvCxnSpPr>
        <p:spPr>
          <a:xfrm flipH="1" flipV="1">
            <a:off x="4057364" y="296781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/>
          <p:cNvCxnSpPr/>
          <p:nvPr/>
        </p:nvCxnSpPr>
        <p:spPr>
          <a:xfrm flipH="1" flipV="1">
            <a:off x="7571154" y="2952785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/>
          <p:cNvCxnSpPr/>
          <p:nvPr/>
        </p:nvCxnSpPr>
        <p:spPr>
          <a:xfrm flipH="1" flipV="1">
            <a:off x="9784182" y="3130943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/>
          <p:cNvCxnSpPr/>
          <p:nvPr/>
        </p:nvCxnSpPr>
        <p:spPr>
          <a:xfrm flipH="1" flipV="1">
            <a:off x="11134315" y="3128795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185" y="1086552"/>
            <a:ext cx="5879563" cy="51189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88" y="1389987"/>
            <a:ext cx="6096000" cy="2030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Stack提供方法：</a:t>
            </a:r>
            <a:endParaRPr lang="en-US" altLang="zh-CN" dirty="0"/>
          </a:p>
          <a:p>
            <a:r>
              <a:rPr lang="zh-CN" altLang="en-US" dirty="0"/>
              <a:t>Object peek() 返回栈的第一个元素，但并不将该元素”pop”出棧。</a:t>
            </a:r>
            <a:endParaRPr lang="en-US" altLang="zh-CN" dirty="0"/>
          </a:p>
          <a:p>
            <a:r>
              <a:rPr lang="zh-CN" altLang="en-US" dirty="0"/>
              <a:t>Object pop() 返回栈的第一个元素，并将该元素”pop”出栈。</a:t>
            </a:r>
            <a:endParaRPr lang="en-US" altLang="zh-CN" dirty="0"/>
          </a:p>
          <a:p>
            <a:r>
              <a:rPr lang="zh-CN" altLang="en-US" dirty="0"/>
              <a:t>void push(Object item) 将一个元素”push”进栈，最后一个进栈的元素总是位置棧顶。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288" y="4675031"/>
            <a:ext cx="34918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Stack</a:t>
            </a:r>
            <a:r>
              <a:rPr kumimoji="1" lang="zh-CN" altLang="en-US" dirty="0"/>
              <a:t>最大的问题：</a:t>
            </a:r>
            <a:r>
              <a:rPr kumimoji="1" lang="zh-CN" altLang="en-US" sz="28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性能不行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ArrayDeque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如何实现栈？</a:t>
            </a: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555165" y="1943435"/>
          <a:ext cx="90675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ArrayDeque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入栈</a:t>
                      </a:r>
                      <a:r>
                        <a:rPr lang="en-US" altLang="zh-CN" dirty="0"/>
                        <a:t>(push)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push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Add(</a:t>
                      </a:r>
                      <a:r>
                        <a:rPr lang="zh-CN" altLang="en-US" dirty="0"/>
                        <a:t>从尾部添加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返回栈顶元素</a:t>
                      </a:r>
                      <a:r>
                        <a:rPr lang="en-US" altLang="zh-CN" dirty="0"/>
                        <a:t>(peek)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peekLast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出栈</a:t>
                      </a:r>
                      <a:r>
                        <a:rPr lang="en-US" altLang="zh-CN" dirty="0"/>
                        <a:t>(pop)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removeLast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55291" y="1111121"/>
            <a:ext cx="72028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ArrayDeque</a:t>
            </a:r>
            <a:r>
              <a:rPr kumimoji="1" lang="en-US" altLang="zh-CN" dirty="0"/>
              <a:t>:</a:t>
            </a:r>
            <a:r>
              <a:rPr kumimoji="1" lang="zh-CN" altLang="en-US" dirty="0"/>
              <a:t>双端队列的一种实现，可实现栈的功能，</a:t>
            </a:r>
            <a:r>
              <a:rPr kumimoji="1" lang="zh-CN" altLang="en-US" sz="2800" dirty="0">
                <a:solidFill>
                  <a:srgbClr val="FF0000"/>
                </a:solidFill>
              </a:rPr>
              <a:t>性能</a:t>
            </a:r>
            <a:r>
              <a:rPr kumimoji="1" lang="zh-CN" altLang="en-US" dirty="0"/>
              <a:t>比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好</a:t>
            </a:r>
          </a:p>
        </p:txBody>
      </p:sp>
      <p:pic>
        <p:nvPicPr>
          <p:cNvPr id="4" name="图片 3" descr="2@6(3GLB9GR3{GV$_}D9[6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750" y="4003040"/>
            <a:ext cx="11233150" cy="552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回退栈管理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C1ZP7P@C1`DA2U`ZDYM[S%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810" y="1060450"/>
            <a:ext cx="7314565" cy="4904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990" y="3649980"/>
            <a:ext cx="40455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</a:t>
            </a:r>
            <a:r>
              <a:rPr lang="zh-CN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自治？</a:t>
            </a:r>
          </a:p>
          <a:p>
            <a:r>
              <a:rPr lang="en-US" altLang="zh-CN" sz="2000">
                <a:sym typeface="+mn-ea"/>
              </a:rPr>
              <a:t>1.</a:t>
            </a:r>
            <a:r>
              <a:rPr lang="zh-CN" alt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每一个navigator为导航指定了规则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/>
              <a:t>2.</a:t>
            </a:r>
            <a:r>
              <a:rPr lang="zh-CN" alt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各自管理各自的回退栈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990" y="1261745"/>
            <a:ext cx="40455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zh-CN" altLang="en-US" sz="44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大管家？</a:t>
            </a:r>
          </a:p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NavController管理当前导航堆栈的所有导航器的后退堆栈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4877" y="2161996"/>
            <a:ext cx="343149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-apple-system" charset="0"/>
              </a:rPr>
              <a:t>Navigation</a:t>
            </a:r>
            <a:r>
              <a:rPr lang="zh-CN" altLang="en-US" sz="2400" dirty="0">
                <a:solidFill>
                  <a:schemeClr val="accent1"/>
                </a:solidFill>
                <a:latin typeface="-apple-system" charset="0"/>
              </a:rPr>
              <a:t>能做什么？</a:t>
            </a:r>
            <a:endParaRPr lang="en-US" altLang="zh-CN" sz="2400" dirty="0">
              <a:solidFill>
                <a:schemeClr val="accent1"/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处理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Fragment Transactions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-apple-system" charset="0"/>
              </a:rPr>
              <a:t>处理‘向上’和‘返回’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支持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Deep Link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-apple-system" charset="0"/>
              </a:rPr>
              <a:t>提供动画，跳转效果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4877" y="1217607"/>
            <a:ext cx="4087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accent5">
                    <a:lumMod val="75000"/>
                  </a:schemeClr>
                </a:solidFill>
              </a:rPr>
              <a:t>导航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页面跳转堆栈管理组件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669" y="2018158"/>
            <a:ext cx="7178331" cy="40737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13669" y="1007413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Navigation导航编辑器</a:t>
            </a:r>
            <a:r>
              <a:rPr lang="en-US" altLang="zh-CN" b="1" dirty="0">
                <a:solidFill>
                  <a:srgbClr val="00B0F0"/>
                </a:solidFill>
              </a:rPr>
              <a:t>: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5554834" y="13718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作为Android Jetpack和 AndroidX 依赖库的一部分其目标旨在简化Android开发中导航的实现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877" y="1158885"/>
            <a:ext cx="10510390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Navigation使用原则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/>
              <a:t>	</a:t>
            </a:r>
            <a:r>
              <a:rPr lang="zh-CN" altLang="en-US" dirty="0"/>
              <a:t>任何应用内导航的目标应该是为用户提供一致且可预测的体验。为了实现这一目标，Navigation架构组件可帮助你构建符合以下每个导航原则的应用程序。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应用具有固定的起点应用应该具有固定起点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堆栈用来代表应用的“导航状态”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“向上”按钮永远不会退出应用起点界面中不应该出现向上按钮。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Up和Back在应用程序任务中是等效的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DeepLink或者Navigate至相同界面生成相同的堆栈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</a:p>
        </p:txBody>
      </p:sp>
      <p:pic>
        <p:nvPicPr>
          <p:cNvPr id="36" name="图片 35" descr="上半身_修改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6328" y="1067805"/>
            <a:ext cx="2214675" cy="26932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6431" y="1311886"/>
            <a:ext cx="2878712" cy="2268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5823" y="1006647"/>
            <a:ext cx="2327099" cy="28790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9125" y="1016635"/>
            <a:ext cx="2244090" cy="2886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439420" y="1104466"/>
            <a:ext cx="6830060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什么是 </a:t>
            </a:r>
            <a:r>
              <a:rPr lang="nl-NL" altLang="zh-CN" sz="3200" b="1" dirty="0">
                <a:solidFill>
                  <a:schemeClr val="accent1">
                    <a:lumMod val="75000"/>
                  </a:schemeClr>
                </a:solidFill>
              </a:rPr>
              <a:t>Android </a:t>
            </a:r>
            <a:r>
              <a:rPr lang="nl-NL" altLang="zh-CN" sz="3200" b="1" dirty="0" err="1">
                <a:solidFill>
                  <a:schemeClr val="accent1">
                    <a:lumMod val="75000"/>
                  </a:schemeClr>
                </a:solidFill>
              </a:rPr>
              <a:t>Jetpack</a:t>
            </a: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？</a:t>
            </a:r>
          </a:p>
          <a:p>
            <a:pPr>
              <a:buSzPct val="150000"/>
            </a:pP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      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Jetpack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是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软件组件的集合，可以使你更轻松地开发出色的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应用程序。</a:t>
            </a:r>
            <a:endParaRPr lang="en-US" altLang="zh-CN" sz="2400" dirty="0">
              <a:solidFill>
                <a:schemeClr val="accent6"/>
              </a:solidFill>
              <a:latin typeface="-apple-system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420" y="2809994"/>
            <a:ext cx="6830060" cy="169277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谷歌发布</a:t>
            </a:r>
            <a:r>
              <a:rPr lang="en-US" altLang="zh-CN" sz="3200" dirty="0" err="1">
                <a:solidFill>
                  <a:srgbClr val="819198"/>
                </a:solidFill>
                <a:latin typeface="-apple-system-font" charset="0"/>
              </a:rPr>
              <a:t>JetPack</a:t>
            </a: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的目的是什么呢？</a:t>
            </a:r>
            <a:endParaRPr lang="en-US" altLang="zh-CN" sz="3200" dirty="0">
              <a:solidFill>
                <a:srgbClr val="819198"/>
              </a:solidFill>
              <a:latin typeface="-apple-system-fon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加速开发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减少并消除样板代码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构建高品质，强大的应用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550" y="1104466"/>
            <a:ext cx="4051300" cy="420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</a:p>
        </p:txBody>
      </p:sp>
      <p:sp>
        <p:nvSpPr>
          <p:cNvPr id="8" name="矩形 7"/>
          <p:cNvSpPr/>
          <p:nvPr/>
        </p:nvSpPr>
        <p:spPr>
          <a:xfrm>
            <a:off x="9110217" y="270182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组成部分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483" y="758850"/>
            <a:ext cx="1460500" cy="146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359" y="720175"/>
            <a:ext cx="1473200" cy="146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150" y="758850"/>
            <a:ext cx="1473200" cy="146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136" y="746150"/>
            <a:ext cx="1460500" cy="1473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0493" y="214466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Roboto" charset="0"/>
              </a:rPr>
              <a:t>基础</a:t>
            </a:r>
            <a:endParaRPr lang="en-US" altLang="zh-CN" sz="2400" b="0" i="0" dirty="0">
              <a:solidFill>
                <a:srgbClr val="FFC000"/>
              </a:solidFill>
              <a:effectLst/>
              <a:latin typeface="Roboto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64974" y="22193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Roboto" charset="0"/>
              </a:rPr>
              <a:t>架构</a:t>
            </a:r>
            <a:endParaRPr lang="en-US" altLang="zh-CN" sz="2400" b="0" i="0" dirty="0">
              <a:solidFill>
                <a:schemeClr val="accent6">
                  <a:lumMod val="75000"/>
                </a:schemeClr>
              </a:solidFill>
              <a:effectLst/>
              <a:latin typeface="Roboto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39584" y="219896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Roboto" charset="0"/>
              </a:rPr>
              <a:t>行为</a:t>
            </a:r>
            <a:endParaRPr lang="en-US" altLang="zh-CN" sz="2400" b="0" i="0" dirty="0">
              <a:solidFill>
                <a:srgbClr val="FF0000"/>
              </a:solidFill>
              <a:effectLst/>
              <a:latin typeface="Roboto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45571" y="223205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Roboto" charset="0"/>
              </a:rPr>
              <a:t>UI</a:t>
            </a:r>
            <a:endParaRPr lang="en-US" altLang="zh-CN" sz="2400" b="0" i="0" dirty="0">
              <a:solidFill>
                <a:schemeClr val="accent1"/>
              </a:solidFill>
              <a:effectLst/>
              <a:latin typeface="Roboto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77947" y="2837975"/>
            <a:ext cx="1511952" cy="341632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AppCompat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Android KTX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Multidex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Test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22106" y="2841950"/>
            <a:ext cx="1881066" cy="35548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DataBinding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Lifecycles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LiveData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6"/>
                </a:solidFill>
              </a:rPr>
              <a:t>Navigation</a:t>
            </a:r>
            <a:endParaRPr lang="en-US" altLang="zh-CN" sz="24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Paging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Room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ViewModel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WorkManager</a:t>
            </a:r>
          </a:p>
        </p:txBody>
      </p:sp>
      <p:sp>
        <p:nvSpPr>
          <p:cNvPr id="17" name="矩形 16"/>
          <p:cNvSpPr/>
          <p:nvPr/>
        </p:nvSpPr>
        <p:spPr>
          <a:xfrm>
            <a:off x="6497570" y="2837975"/>
            <a:ext cx="2373297" cy="258532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Download manager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Media &amp; playback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Notifications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Permissions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Sharing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Slices</a:t>
            </a:r>
          </a:p>
        </p:txBody>
      </p:sp>
      <p:sp>
        <p:nvSpPr>
          <p:cNvPr id="18" name="矩形 17"/>
          <p:cNvSpPr/>
          <p:nvPr/>
        </p:nvSpPr>
        <p:spPr>
          <a:xfrm>
            <a:off x="9209079" y="2837975"/>
            <a:ext cx="2701871" cy="300082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Animation &amp; transitions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Auto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Emoji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FragmentLayout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Palette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TV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Wear OS by Google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7×22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8565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2049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83229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</a:p>
        </p:txBody>
      </p:sp>
      <p:pic>
        <p:nvPicPr>
          <p:cNvPr id="30" name="Picture 2" descr="C:\Users\dev\Desktop\微信图片_201807231426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02" y="1053600"/>
            <a:ext cx="2203511" cy="2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 descr="上半身_修改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6328" y="1067805"/>
            <a:ext cx="2214675" cy="26932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6431" y="1311886"/>
            <a:ext cx="2878712" cy="2268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823" y="100664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7×22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8565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61835" y="279297"/>
            <a:ext cx="4028342" cy="369332"/>
            <a:chOff x="4060522" y="5638470"/>
            <a:chExt cx="4028342" cy="369332"/>
          </a:xfrm>
        </p:grpSpPr>
        <p:grpSp>
          <p:nvGrpSpPr>
            <p:cNvPr id="18" name="PA_组合 14"/>
            <p:cNvGrpSpPr/>
            <p:nvPr>
              <p:custDataLst>
                <p:tags r:id="rId3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2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2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PA_文本框 20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411254" y="5638470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8565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7"/>
                </a:rPr>
                <a:t>课程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咨询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8"/>
                </a:rPr>
                <a:t>阿媛老师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2807762965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5" y="365125"/>
            <a:ext cx="3123565" cy="1781175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5046345" y="2162175"/>
            <a:ext cx="424815" cy="120205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40760" y="3631565"/>
            <a:ext cx="40678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积硅步以致千里</a:t>
            </a:r>
          </a:p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积怠惰以致深渊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5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3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</a:p>
          </p:txBody>
        </p:sp>
      </p:grpSp>
      <p:grpSp>
        <p:nvGrpSpPr>
          <p:cNvPr id="12" name="PA_组合 20"/>
          <p:cNvGrpSpPr/>
          <p:nvPr>
            <p:custDataLst>
              <p:tags r:id="rId2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196088" y="3475355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317081" y="4283685"/>
            <a:ext cx="1525905" cy="1636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Fragment常规使用</a:t>
            </a:r>
          </a:p>
          <a:p>
            <a:pPr algn="l" defTabSz="1218565">
              <a:lnSpc>
                <a:spcPct val="150000"/>
              </a:lnSpc>
            </a:pP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原则与“坑”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</a:p>
        </p:txBody>
      </p:sp>
      <p:sp>
        <p:nvSpPr>
          <p:cNvPr id="8" name="矩形 7"/>
          <p:cNvSpPr/>
          <p:nvPr/>
        </p:nvSpPr>
        <p:spPr>
          <a:xfrm>
            <a:off x="1131442" y="260784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两种方案对比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0410" y="2621280"/>
            <a:ext cx="4319905" cy="1614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fragment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事务处理麻烦，容易出错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可读性差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可复用性差 （业务与视图耦合）</a:t>
            </a: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6615" y="2621915"/>
            <a:ext cx="4319905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代码简洁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可读性高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充分解耦 （业务与视图隔离）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76850" y="2621915"/>
            <a:ext cx="12674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zh-CN" altLang="en-US" sz="7200" b="1">
              <a:blipFill>
                <a:blip r:embed="rId4"/>
                <a:stretch>
                  <a:fillRect/>
                </a:stretch>
              </a:blip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093" y="1312545"/>
            <a:ext cx="40239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fragment</a:t>
            </a:r>
          </a:p>
        </p:txBody>
      </p:sp>
      <p:sp>
        <p:nvSpPr>
          <p:cNvPr id="7" name="矩形 6"/>
          <p:cNvSpPr/>
          <p:nvPr/>
        </p:nvSpPr>
        <p:spPr>
          <a:xfrm>
            <a:off x="6622415" y="1152525"/>
            <a:ext cx="47421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Navigation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</a:p>
        </p:txBody>
      </p:sp>
      <p:sp>
        <p:nvSpPr>
          <p:cNvPr id="8" name="矩形 7"/>
          <p:cNvSpPr/>
          <p:nvPr/>
        </p:nvSpPr>
        <p:spPr>
          <a:xfrm>
            <a:off x="3630802" y="2702455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>
                <a:sym typeface="+mn-ea"/>
              </a:rPr>
              <a:t>Navigation</a:t>
            </a:r>
            <a:r>
              <a:rPr lang="zh-CN" altLang="en-US" sz="2660">
                <a:sym typeface="+mn-ea"/>
              </a:rPr>
              <a:t>是什么？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9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4" y="1377489"/>
            <a:ext cx="3854450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287385" y="2074545"/>
            <a:ext cx="2561590" cy="2314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43805" y="26511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树根：导航起点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043805" y="382905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树叶：导航目的地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043805" y="324485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树干：导航路径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54333" y="1683392"/>
            <a:ext cx="9012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Navigation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目前仅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 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以上版本支持，如果您的版本不足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，请</a:t>
            </a:r>
            <a:r>
              <a:rPr lang="zh-CN" altLang="en-US" b="1" dirty="0">
                <a:solidFill>
                  <a:srgbClr val="6795B5"/>
                </a:solidFill>
                <a:latin typeface="-apple-system" charset="0"/>
                <a:hlinkClick r:id="rId4"/>
              </a:rPr>
              <a:t>点此下载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预览版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5" y="1158885"/>
            <a:ext cx="1163855" cy="11708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54333" y="2438995"/>
            <a:ext cx="9076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如果使用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Beta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Release Candidate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或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Stable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构建，则必须启用导航编辑器。点击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File &gt; Settings(Android Studio &gt; Preferences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on Mac)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，在左侧菜单中选择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Experimental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，然后勾选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Enable Navigation Editor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并且重启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Android Studio</a:t>
            </a:r>
            <a:endParaRPr lang="zh-CN" altLang="en-US" b="0" i="0" dirty="0">
              <a:solidFill>
                <a:schemeClr val="accent4">
                  <a:lumMod val="75000"/>
                </a:schemeClr>
              </a:solidFill>
              <a:effectLst/>
              <a:latin typeface="-apple-system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333" y="3799227"/>
            <a:ext cx="7378700" cy="166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五步使用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</a:p>
        </p:txBody>
      </p:sp>
      <p:sp>
        <p:nvSpPr>
          <p:cNvPr id="14" name="矩形 13"/>
          <p:cNvSpPr/>
          <p:nvPr/>
        </p:nvSpPr>
        <p:spPr>
          <a:xfrm>
            <a:off x="554877" y="1158885"/>
            <a:ext cx="6587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一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在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Module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下的</a:t>
            </a:r>
            <a:r>
              <a:rPr lang="en-US" altLang="zh-CN" sz="2400" b="1" dirty="0" err="1">
                <a:solidFill>
                  <a:srgbClr val="00B0F0"/>
                </a:solidFill>
                <a:latin typeface="-apple-system" charset="0"/>
              </a:rPr>
              <a:t>build.gradle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中添加以下依赖：</a:t>
            </a:r>
            <a:endParaRPr lang="en-US" altLang="zh-CN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" y="1772022"/>
            <a:ext cx="8851900" cy="1346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4877" y="326969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二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新建几个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Activity/Fragment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页面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77" y="3882831"/>
            <a:ext cx="2971800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1919</Words>
  <Application>Microsoft Office PowerPoint</Application>
  <PresentationFormat>宽屏</PresentationFormat>
  <Paragraphs>340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-apple-system</vt:lpstr>
      <vt:lpstr>-apple-system-font</vt:lpstr>
      <vt:lpstr>Source Code Pro</vt:lpstr>
      <vt:lpstr>等线</vt:lpstr>
      <vt:lpstr>等线 Light</vt:lpstr>
      <vt:lpstr>微软雅黑</vt:lpstr>
      <vt:lpstr>Arial</vt:lpstr>
      <vt:lpstr>Calibri</vt:lpstr>
      <vt:lpstr>Impact</vt:lpstr>
      <vt:lpstr>Roboto</vt:lpstr>
      <vt:lpstr>Source Sans Pro</vt:lpstr>
      <vt:lpstr>Verdana</vt:lpstr>
      <vt:lpstr>Wingdings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lastModifiedBy>Uxxw</cp:lastModifiedBy>
  <cp:revision>4915</cp:revision>
  <dcterms:created xsi:type="dcterms:W3CDTF">2016-08-30T15:34:00Z</dcterms:created>
  <dcterms:modified xsi:type="dcterms:W3CDTF">2019-01-31T11:43:34Z</dcterms:modified>
  <cp:category>锐旗设计;https://9ppt.taobao.com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